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388" r:id="rId2"/>
    <p:sldId id="372" r:id="rId3"/>
    <p:sldId id="256" r:id="rId4"/>
    <p:sldId id="376" r:id="rId5"/>
    <p:sldId id="378" r:id="rId6"/>
    <p:sldId id="377" r:id="rId7"/>
    <p:sldId id="379" r:id="rId8"/>
    <p:sldId id="380" r:id="rId9"/>
    <p:sldId id="387" r:id="rId10"/>
    <p:sldId id="389" r:id="rId11"/>
    <p:sldId id="395" r:id="rId12"/>
    <p:sldId id="276" r:id="rId13"/>
    <p:sldId id="401" r:id="rId14"/>
    <p:sldId id="396" r:id="rId15"/>
    <p:sldId id="386" r:id="rId16"/>
    <p:sldId id="402" r:id="rId17"/>
    <p:sldId id="298" r:id="rId18"/>
    <p:sldId id="403" r:id="rId19"/>
    <p:sldId id="404" r:id="rId20"/>
    <p:sldId id="398" r:id="rId21"/>
    <p:sldId id="399" r:id="rId22"/>
    <p:sldId id="400" r:id="rId23"/>
    <p:sldId id="405" r:id="rId24"/>
    <p:sldId id="406" r:id="rId25"/>
    <p:sldId id="390" r:id="rId26"/>
    <p:sldId id="407" r:id="rId27"/>
    <p:sldId id="375" r:id="rId28"/>
    <p:sldId id="314" r:id="rId29"/>
    <p:sldId id="384" r:id="rId30"/>
    <p:sldId id="3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0000FF"/>
    <a:srgbClr val="3B87CD"/>
    <a:srgbClr val="F37D91"/>
    <a:srgbClr val="FF9933"/>
    <a:srgbClr val="1596F3"/>
    <a:srgbClr val="00FFCC"/>
    <a:srgbClr val="FFCC99"/>
    <a:srgbClr val="5DD2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5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61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9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86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93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3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58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4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1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913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2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9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0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9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1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9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5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12" Type="http://schemas.openxmlformats.org/officeDocument/2006/relationships/slide" Target="slide17.xml"/><Relationship Id="rId17" Type="http://schemas.openxmlformats.org/officeDocument/2006/relationships/image" Target="../media/image17.wmf"/><Relationship Id="rId2" Type="http://schemas.openxmlformats.org/officeDocument/2006/relationships/control" Target="../activeX/activeX2.xml"/><Relationship Id="rId16" Type="http://schemas.openxmlformats.org/officeDocument/2006/relationships/image" Target="../media/image16.wmf"/><Relationship Id="rId1" Type="http://schemas.openxmlformats.org/officeDocument/2006/relationships/control" Target="../activeX/activeX1.xml"/><Relationship Id="rId6" Type="http://schemas.openxmlformats.org/officeDocument/2006/relationships/slide" Target="slide15.xml"/><Relationship Id="rId11" Type="http://schemas.openxmlformats.org/officeDocument/2006/relationships/slide" Target="slide16.xml"/><Relationship Id="rId5" Type="http://schemas.openxmlformats.org/officeDocument/2006/relationships/slide" Target="slide21.xml"/><Relationship Id="rId15" Type="http://schemas.openxmlformats.org/officeDocument/2006/relationships/slide" Target="slide23.xml"/><Relationship Id="rId10" Type="http://schemas.openxmlformats.org/officeDocument/2006/relationships/slide" Target="slide18.xml"/><Relationship Id="rId4" Type="http://schemas.openxmlformats.org/officeDocument/2006/relationships/notesSlide" Target="../notesSlides/notesSlide9.xml"/><Relationship Id="rId9" Type="http://schemas.openxmlformats.org/officeDocument/2006/relationships/slide" Target="slide19.xml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4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" y="5184"/>
            <a:ext cx="12193503" cy="685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7143" y="898998"/>
            <a:ext cx="6876207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54" y="3454400"/>
            <a:ext cx="3605119" cy="28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684799" y="38167"/>
            <a:ext cx="5791200" cy="69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733" b="1" dirty="0">
                <a:solidFill>
                  <a:srgbClr val="0070C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736123" y="913584"/>
            <a:ext cx="2844800" cy="17150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121903" tIns="60952" rIns="121903" bIns="60952" anchor="ctr"/>
          <a:lstStyle/>
          <a:p>
            <a:pPr algn="ctr"/>
            <a:r>
              <a:rPr lang="en-US" sz="4400" b="1">
                <a:solidFill>
                  <a:srgbClr val="AD4F0F"/>
                </a:solidFill>
                <a:latin typeface="Calibri" panose="020F0502020204030204"/>
                <a:ea typeface="+mn-ea"/>
                <a:cs typeface="+mn-cs"/>
              </a:rPr>
              <a:t>practical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6970428" y="2919749"/>
            <a:ext cx="2844800" cy="1715097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21903" tIns="60952" rIns="121903" bIns="60952" anchor="ctr"/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focused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14804" y="4336213"/>
            <a:ext cx="2844800" cy="1715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121903" tIns="60952" rIns="121903" bIns="60952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beforehand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1550907" y="1945984"/>
            <a:ext cx="2844800" cy="1715097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121903" tIns="60952" rIns="121903" bIns="60952" anchor="ctr"/>
          <a:lstStyle/>
          <a:p>
            <a:pPr algn="ctr"/>
            <a:r>
              <a:rPr lang="en-US" sz="3600" b="1" dirty="0"/>
              <a:t>craft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865447" y="5006288"/>
            <a:ext cx="2844800" cy="1715097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21903" tIns="60952" rIns="121903" bIns="60952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concentrate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059" y="38167"/>
            <a:ext cx="4199988" cy="658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Checking vocab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12" y="3274695"/>
            <a:ext cx="1600200" cy="11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2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3311" y="566942"/>
            <a:ext cx="961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and tick T (true) or F (false) for each sentence.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7920" y="583653"/>
            <a:ext cx="502606" cy="461665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705" y="501513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43" y="29655"/>
            <a:ext cx="2077530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222" y="1106873"/>
            <a:ext cx="111956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Tom, so which club do you want to join?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I’m interested in two clubs: badminton and chess.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I like badminton, too. It’s relaxing.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Yes, I play it to keep fit. So let’s join that club together.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OK. It’s on Tuesdays and Fridays from 5:00 p.m. to 6:30 p.m. It starts 30 minutes after school, so we have enough time to get some snacks beforehand. I know you like chess. Will you join the chess club?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Well, I started playing it five years ago. My mum first sent me to a chess club because she wanted me to be more focused. Now I find that I can concentrate better. Do you like chess? Let’s join the chess club too.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Actually, this year there is a new arts and crafts club, and I want to join it. I hear that the members will work together in small community service projects. Members can do art projects and also improve their practical skills and teamwork skills too.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Awesome, Mai. Who will coach that club?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the art teacher. She will help us connect with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244983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0525" y="792238"/>
            <a:ext cx="11006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and tick T (true) or F (false) for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7920" y="80123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705" y="6821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66055"/>
              </p:ext>
            </p:extLst>
          </p:nvPr>
        </p:nvGraphicFramePr>
        <p:xfrm>
          <a:off x="230653" y="1531190"/>
          <a:ext cx="11444109" cy="454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328">
                  <a:extLst>
                    <a:ext uri="{9D8B030D-6E8A-4147-A177-3AD203B41FA5}">
                      <a16:colId xmlns:a16="http://schemas.microsoft.com/office/drawing/2014/main" val="3459058007"/>
                    </a:ext>
                  </a:extLst>
                </a:gridCol>
                <a:gridCol w="895928">
                  <a:extLst>
                    <a:ext uri="{9D8B030D-6E8A-4147-A177-3AD203B41FA5}">
                      <a16:colId xmlns:a16="http://schemas.microsoft.com/office/drawing/2014/main" val="3563289499"/>
                    </a:ext>
                  </a:extLst>
                </a:gridCol>
                <a:gridCol w="775853">
                  <a:extLst>
                    <a:ext uri="{9D8B030D-6E8A-4147-A177-3AD203B41FA5}">
                      <a16:colId xmlns:a16="http://schemas.microsoft.com/office/drawing/2014/main" val="102535563"/>
                    </a:ext>
                  </a:extLst>
                </a:gridCol>
              </a:tblGrid>
              <a:tr h="618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62454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/>
                        <a:t>1. The school has</a:t>
                      </a:r>
                      <a:r>
                        <a:rPr lang="en-US" sz="3000" baseline="0" dirty="0"/>
                        <a:t> badminton, chess, and arts and crafts clubs.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132058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/>
                        <a:t>2. The badminton</a:t>
                      </a:r>
                      <a:r>
                        <a:rPr lang="en-US" sz="3000" baseline="0" dirty="0"/>
                        <a:t> club activities are after school.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68916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/>
                        <a:t>3.</a:t>
                      </a:r>
                      <a:r>
                        <a:rPr lang="en-US" sz="3000" baseline="0" dirty="0"/>
                        <a:t> Tom started playing chess when he was five.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73685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/>
                        <a:t>4. Members of</a:t>
                      </a:r>
                      <a:r>
                        <a:rPr lang="en-US" sz="3000" baseline="0" dirty="0"/>
                        <a:t> the arts and crafts club do community activities.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7551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52893" y="4368732"/>
            <a:ext cx="2881349" cy="461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five years ago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03" y="2256708"/>
            <a:ext cx="644835" cy="714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03" y="3288602"/>
            <a:ext cx="644836" cy="714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477" y="4242216"/>
            <a:ext cx="631644" cy="714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01" y="5120279"/>
            <a:ext cx="644837" cy="7145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43" y="29655"/>
            <a:ext cx="248393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I.READING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414558"/>
              </p:ext>
            </p:extLst>
          </p:nvPr>
        </p:nvGraphicFramePr>
        <p:xfrm>
          <a:off x="184728" y="978284"/>
          <a:ext cx="11859490" cy="50622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36145">
                  <a:extLst>
                    <a:ext uri="{9D8B030D-6E8A-4147-A177-3AD203B41FA5}">
                      <a16:colId xmlns:a16="http://schemas.microsoft.com/office/drawing/2014/main" val="3457070826"/>
                    </a:ext>
                  </a:extLst>
                </a:gridCol>
                <a:gridCol w="5523345">
                  <a:extLst>
                    <a:ext uri="{9D8B030D-6E8A-4147-A177-3AD203B41FA5}">
                      <a16:colId xmlns:a16="http://schemas.microsoft.com/office/drawing/2014/main" val="2192648438"/>
                    </a:ext>
                  </a:extLst>
                </a:gridCol>
              </a:tblGrid>
              <a:tr h="506229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 and Mai are discussing ______________.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their leisure time activities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their school club activities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their likes and dislikes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 started playing chess because 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he loved it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he wanted to stay focused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his mum wanted him to play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Playing chess helps Tom _______________.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connect with other members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concentrate better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do community service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 The word “it” refers to 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chess club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arts and crafts club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community service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Mai will participate in the arts and crafts club to 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help the school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coach her friends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do art projects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64155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23579" y="19011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185" y="239723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65" y="874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5994400" y="6243782"/>
            <a:ext cx="1302327" cy="614218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44700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55799" y="-37695"/>
            <a:ext cx="8432801" cy="10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0070C0"/>
                </a:solidFill>
                <a:latin typeface="Times New Roman" pitchFamily="18" charset="0"/>
              </a:rPr>
              <a:t>Game:</a:t>
            </a:r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63800" y="1233488"/>
            <a:ext cx="19304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56600" y="1233488"/>
            <a:ext cx="21336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394200" y="123348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C000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324600" y="1233488"/>
            <a:ext cx="2032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C000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92600" y="298608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463800" y="298608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324600" y="298608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7416800" y="5943602"/>
            <a:ext cx="2235200" cy="77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267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356600" y="2986088"/>
            <a:ext cx="21336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181601"/>
            <a:ext cx="1670051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709" y="5090088"/>
            <a:ext cx="1859441" cy="1707028"/>
          </a:xfrm>
          <a:prstGeom prst="rect">
            <a:avLst/>
          </a:prstGeom>
        </p:spPr>
      </p:pic>
      <p:sp>
        <p:nvSpPr>
          <p:cNvPr id="6" name="Right Arrow 5">
            <a:hlinkClick r:id="rId15" action="ppaction://hlinksldjump"/>
          </p:cNvPr>
          <p:cNvSpPr/>
          <p:nvPr/>
        </p:nvSpPr>
        <p:spPr>
          <a:xfrm>
            <a:off x="5793509" y="6378146"/>
            <a:ext cx="886691" cy="49414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644480" imgH="882720"/>
        </mc:Choice>
        <mc:Fallback>
          <p:control name="TextBox1" r:id="rId1" imgW="1644480" imgH="882720">
            <p:pic>
              <p:nvPicPr>
                <p:cNvPr id="3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2724151" y="5264407"/>
                  <a:ext cx="1646767" cy="8805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644480" imgH="882720"/>
        </mc:Choice>
        <mc:Fallback>
          <p:control name="TextBox2" r:id="rId2" imgW="1644480" imgH="88272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8432801" y="5257800"/>
                  <a:ext cx="1646767" cy="8805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941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77965" y="1291044"/>
            <a:ext cx="11577650" cy="4863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1.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Tom and Mai are discussing _________. </a:t>
            </a:r>
          </a:p>
          <a:p>
            <a:pPr marL="0" indent="0">
              <a:buNone/>
            </a:pPr>
            <a:r>
              <a:rPr lang="en-US" sz="3200" dirty="0"/>
              <a:t>	A. their leisure time activities   </a:t>
            </a:r>
          </a:p>
          <a:p>
            <a:pPr marL="0" indent="0">
              <a:buNone/>
            </a:pPr>
            <a:r>
              <a:rPr lang="en-US" sz="3200" dirty="0"/>
              <a:t>	B. their school club activities   </a:t>
            </a:r>
          </a:p>
          <a:p>
            <a:pPr marL="0" indent="0">
              <a:buNone/>
            </a:pPr>
            <a:r>
              <a:rPr lang="en-US" sz="3200" dirty="0"/>
              <a:t>	C. their likes and dislikes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1483456" y="2452231"/>
            <a:ext cx="467139" cy="436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90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18004" y="1272191"/>
            <a:ext cx="11577650" cy="4863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2.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Tom started playing chess because ________. </a:t>
            </a:r>
          </a:p>
          <a:p>
            <a:pPr marL="0" indent="0">
              <a:buNone/>
            </a:pPr>
            <a:r>
              <a:rPr lang="en-US" sz="3200" dirty="0"/>
              <a:t>	A. he loved it		</a:t>
            </a:r>
          </a:p>
          <a:p>
            <a:pPr marL="0" indent="0">
              <a:buNone/>
            </a:pPr>
            <a:r>
              <a:rPr lang="en-US" sz="3200" dirty="0"/>
              <a:t>	B. he wanted to stay focused          </a:t>
            </a:r>
          </a:p>
          <a:p>
            <a:pPr marL="0" indent="0">
              <a:buNone/>
            </a:pPr>
            <a:r>
              <a:rPr lang="en-US" sz="3200" dirty="0"/>
              <a:t>	C. his mum wanted him to play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1332921" y="2970796"/>
            <a:ext cx="467139" cy="45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374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25179" y="1288482"/>
            <a:ext cx="11965577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3.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Playing chess helps Tom________. </a:t>
            </a:r>
          </a:p>
          <a:p>
            <a:pPr marL="0" indent="0">
              <a:buNone/>
            </a:pPr>
            <a:r>
              <a:rPr lang="en-US" sz="3200" dirty="0"/>
              <a:t>	A. connect with other members	</a:t>
            </a:r>
          </a:p>
          <a:p>
            <a:pPr marL="0" indent="0">
              <a:buNone/>
            </a:pPr>
            <a:r>
              <a:rPr lang="en-US" sz="3200" dirty="0"/>
              <a:t>	B. concentrate better </a:t>
            </a:r>
          </a:p>
          <a:p>
            <a:pPr marL="0" indent="0">
              <a:buNone/>
            </a:pPr>
            <a:r>
              <a:rPr lang="en-US" sz="3200" dirty="0"/>
              <a:t>	C. do community service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2" name="Oval 1"/>
          <p:cNvSpPr/>
          <p:nvPr/>
        </p:nvSpPr>
        <p:spPr>
          <a:xfrm>
            <a:off x="1436305" y="2456900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6423" y="1203641"/>
            <a:ext cx="11965577" cy="24539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4.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The word “</a:t>
            </a:r>
            <a:r>
              <a:rPr lang="en-US" sz="3200" b="1" dirty="0"/>
              <a:t>it</a:t>
            </a:r>
            <a:r>
              <a:rPr lang="en-US" sz="3200" dirty="0"/>
              <a:t>” refers________. </a:t>
            </a:r>
          </a:p>
          <a:p>
            <a:pPr marL="0" indent="0">
              <a:buNone/>
            </a:pPr>
            <a:r>
              <a:rPr lang="en-US" sz="3200" dirty="0"/>
              <a:t>A. chess club	</a:t>
            </a:r>
          </a:p>
          <a:p>
            <a:pPr marL="0" indent="0">
              <a:buNone/>
            </a:pPr>
            <a:r>
              <a:rPr lang="en-US" sz="3200" dirty="0"/>
              <a:t>B. arts and crafts club		</a:t>
            </a:r>
          </a:p>
          <a:p>
            <a:pPr marL="0" indent="0">
              <a:buNone/>
            </a:pPr>
            <a:r>
              <a:rPr lang="en-US" sz="3200" dirty="0"/>
              <a:t>C. community service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2" name="Oval 1"/>
          <p:cNvSpPr/>
          <p:nvPr/>
        </p:nvSpPr>
        <p:spPr>
          <a:xfrm>
            <a:off x="226423" y="2611882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794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6423" y="1203641"/>
            <a:ext cx="11965577" cy="21051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5.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Mai will participate in the arts and crafts club to ________. </a:t>
            </a:r>
          </a:p>
          <a:p>
            <a:pPr marL="0" indent="0">
              <a:buNone/>
            </a:pPr>
            <a:r>
              <a:rPr lang="en-US" sz="3200" dirty="0"/>
              <a:t>A. help the school	</a:t>
            </a:r>
          </a:p>
          <a:p>
            <a:pPr marL="0" indent="0">
              <a:buNone/>
            </a:pPr>
            <a:r>
              <a:rPr lang="en-US" sz="3200" dirty="0"/>
              <a:t>B. coach her friends	</a:t>
            </a:r>
          </a:p>
          <a:p>
            <a:pPr marL="0" indent="0">
              <a:buNone/>
            </a:pPr>
            <a:r>
              <a:rPr lang="en-US" sz="3200" dirty="0"/>
              <a:t>C. do art projects</a:t>
            </a:r>
          </a:p>
        </p:txBody>
      </p:sp>
      <p:sp>
        <p:nvSpPr>
          <p:cNvPr id="2" name="Oval 1"/>
          <p:cNvSpPr/>
          <p:nvPr/>
        </p:nvSpPr>
        <p:spPr>
          <a:xfrm>
            <a:off x="226423" y="3177789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690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16286" y="63536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99437" y="11491"/>
            <a:ext cx="3091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7259" y="958786"/>
            <a:ext cx="3515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7371" y="93416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6" y="819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977" y="1527409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Look at the picture and say what club it is.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977" y="5807932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Which of your school clubs do you want to join?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7770" y="2581722"/>
            <a:ext cx="2469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Chess club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654" y="4367535"/>
            <a:ext cx="24694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 and crafts </a:t>
            </a:r>
            <a:r>
              <a:rPr lang="en-US" sz="3200" b="1" dirty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0" t="4343" r="1870" b="4990"/>
          <a:stretch/>
        </p:blipFill>
        <p:spPr>
          <a:xfrm>
            <a:off x="2785082" y="2216919"/>
            <a:ext cx="4582553" cy="337820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22" idx="1"/>
          </p:cNvCxnSpPr>
          <p:nvPr/>
        </p:nvCxnSpPr>
        <p:spPr>
          <a:xfrm flipV="1">
            <a:off x="5494713" y="2874110"/>
            <a:ext cx="2323057" cy="123248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26822" y="4646815"/>
            <a:ext cx="1828800" cy="259329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8618"/>
            <a:ext cx="1967344" cy="1497613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53" y="295564"/>
            <a:ext cx="6027892" cy="474958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353" y="5316846"/>
            <a:ext cx="2033647" cy="1519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541" y="2008636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2326" y="1844748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</a:p>
        </p:txBody>
      </p:sp>
      <p:sp>
        <p:nvSpPr>
          <p:cNvPr id="10" name="Oval 9"/>
          <p:cNvSpPr/>
          <p:nvPr/>
        </p:nvSpPr>
        <p:spPr>
          <a:xfrm>
            <a:off x="4790095" y="5436289"/>
            <a:ext cx="2210371" cy="510965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43017" y="618715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89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8618"/>
            <a:ext cx="1967344" cy="1497613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53" y="295564"/>
            <a:ext cx="6027892" cy="474958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353" y="5316846"/>
            <a:ext cx="2033647" cy="1519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541" y="2008636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2326" y="1844748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</a:p>
        </p:txBody>
      </p:sp>
      <p:sp>
        <p:nvSpPr>
          <p:cNvPr id="10" name="Oval 9"/>
          <p:cNvSpPr/>
          <p:nvPr/>
        </p:nvSpPr>
        <p:spPr>
          <a:xfrm>
            <a:off x="4790095" y="5436289"/>
            <a:ext cx="2210371" cy="510965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30911" y="618578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930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6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6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5" y="2"/>
            <a:ext cx="649817" cy="649817"/>
          </a:xfrm>
          <a:prstGeom prst="rect">
            <a:avLst/>
          </a:prstGeom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558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4728" y="978284"/>
          <a:ext cx="11859490" cy="50622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36145">
                  <a:extLst>
                    <a:ext uri="{9D8B030D-6E8A-4147-A177-3AD203B41FA5}">
                      <a16:colId xmlns:a16="http://schemas.microsoft.com/office/drawing/2014/main" val="3457070826"/>
                    </a:ext>
                  </a:extLst>
                </a:gridCol>
                <a:gridCol w="5523345">
                  <a:extLst>
                    <a:ext uri="{9D8B030D-6E8A-4147-A177-3AD203B41FA5}">
                      <a16:colId xmlns:a16="http://schemas.microsoft.com/office/drawing/2014/main" val="2192648438"/>
                    </a:ext>
                  </a:extLst>
                </a:gridCol>
              </a:tblGrid>
              <a:tr h="506229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 and Mai are discussing ______________.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their leisure time activities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their school club activities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their likes and dislikes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 started playing chess because 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he loved it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he wanted to stay focused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his mum wanted him to play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Playing chess helps Tom _______________.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connect with other members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concentrate better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do community service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 The word “it” refers to 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chess club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arts and crafts club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community service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Mai will participate in the arts and crafts club to 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help the school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coach her friends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do art projects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64155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23579" y="19011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185" y="239723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65" y="874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84729" y="1731796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6258" y="3574085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6258" y="4652611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16258" y="1731796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16258" y="3957395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5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828891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Make conversations using the given information.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9253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67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6852" y="1552096"/>
            <a:ext cx="6888480" cy="489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Suggested questions: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- Which club do you join in?</a:t>
            </a:r>
          </a:p>
          <a:p>
            <a:r>
              <a:rPr lang="en-US" sz="3200" dirty="0"/>
              <a:t>- What time does the club meet?  </a:t>
            </a:r>
          </a:p>
          <a:p>
            <a:r>
              <a:rPr lang="en-US" sz="3200" dirty="0"/>
              <a:t>- Where does it meet?  </a:t>
            </a:r>
          </a:p>
          <a:p>
            <a:r>
              <a:rPr lang="en-US" sz="3200" dirty="0"/>
              <a:t>- How can I contact the club? / What is the contact number of the club?  </a:t>
            </a:r>
          </a:p>
          <a:p>
            <a:r>
              <a:rPr lang="en-US" sz="3200" dirty="0"/>
              <a:t>- Who  coaches the club?  </a:t>
            </a:r>
          </a:p>
          <a:p>
            <a:r>
              <a:rPr lang="en-US" sz="3200" dirty="0"/>
              <a:t>- What are the benefits you get when you join the club? / Why do you want to join this club?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1331498"/>
            <a:ext cx="4253898" cy="529924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2AF83F-0D90-4730-B9FF-5B492145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828891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Make conversations using the given information.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9253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67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II.SPEAKING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87100" y="1384660"/>
            <a:ext cx="6294120" cy="3546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</a:t>
            </a:r>
            <a:r>
              <a:rPr lang="en-US" dirty="0"/>
              <a:t>: Which club do you join in?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B:</a:t>
            </a:r>
            <a:r>
              <a:rPr lang="en-US" dirty="0"/>
              <a:t> I join in guitar club</a:t>
            </a:r>
          </a:p>
          <a:p>
            <a:pPr marL="0" indent="0">
              <a:buNone/>
            </a:pPr>
            <a:r>
              <a:rPr lang="en-US" b="1" dirty="0"/>
              <a:t>A: </a:t>
            </a:r>
            <a:r>
              <a:rPr lang="en-US" dirty="0"/>
              <a:t>What time does the </a:t>
            </a:r>
            <a:r>
              <a:rPr lang="en-US" u="sng" dirty="0"/>
              <a:t>guitar club</a:t>
            </a:r>
            <a:r>
              <a:rPr lang="en-US" dirty="0"/>
              <a:t> meet?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B: </a:t>
            </a:r>
            <a:r>
              <a:rPr lang="en-US" dirty="0"/>
              <a:t>It meets on </a:t>
            </a:r>
            <a:r>
              <a:rPr lang="en-US" u="sng" dirty="0"/>
              <a:t>Mondays, from 5:00 p.m. to 6:30 p.m.</a:t>
            </a:r>
          </a:p>
          <a:p>
            <a:pPr marL="0" indent="0">
              <a:buNone/>
            </a:pPr>
            <a:r>
              <a:rPr lang="en-US" b="1" dirty="0"/>
              <a:t>A: </a:t>
            </a:r>
            <a:r>
              <a:rPr lang="en-US" dirty="0"/>
              <a:t>Where does it meet?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B: </a:t>
            </a:r>
            <a:r>
              <a:rPr lang="en-US" dirty="0"/>
              <a:t>It meets </a:t>
            </a:r>
            <a:r>
              <a:rPr lang="en-US" u="sng" dirty="0"/>
              <a:t>in the music room, on the second floor.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4477"/>
          <a:stretch/>
        </p:blipFill>
        <p:spPr>
          <a:xfrm>
            <a:off x="192819" y="1567220"/>
            <a:ext cx="4796161" cy="34989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7100" y="46781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Who  coach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the club?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Mr Quang, a professional guitarist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274" y="5632269"/>
            <a:ext cx="7087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A: </a:t>
            </a:r>
            <a:r>
              <a:rPr lang="en-US" sz="2800" dirty="0"/>
              <a:t>What are the benefits you get when you join the club?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B: </a:t>
            </a:r>
            <a:r>
              <a:rPr lang="en-US" sz="2800" dirty="0"/>
              <a:t>You can </a:t>
            </a:r>
            <a:r>
              <a:rPr lang="en-US" sz="2800" u="sng" dirty="0"/>
              <a:t>enjoy music and make new friends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8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828891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Make conversations using the given information.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9253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67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II.SPEAKING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87100" y="1384660"/>
            <a:ext cx="6294120" cy="3546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</a:t>
            </a:r>
            <a:r>
              <a:rPr lang="en-US" dirty="0"/>
              <a:t>: Which club do you join in?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B:</a:t>
            </a:r>
            <a:r>
              <a:rPr lang="en-US" dirty="0"/>
              <a:t> I join in guitar club</a:t>
            </a:r>
          </a:p>
          <a:p>
            <a:pPr marL="0" indent="0">
              <a:buNone/>
            </a:pPr>
            <a:r>
              <a:rPr lang="en-US" b="1" dirty="0"/>
              <a:t>A: </a:t>
            </a:r>
            <a:r>
              <a:rPr lang="en-US" dirty="0"/>
              <a:t>What time does the </a:t>
            </a:r>
            <a:r>
              <a:rPr lang="en-US" u="sng" dirty="0"/>
              <a:t>guitar club</a:t>
            </a:r>
            <a:r>
              <a:rPr lang="en-US" dirty="0"/>
              <a:t> meet?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B: </a:t>
            </a:r>
            <a:r>
              <a:rPr lang="en-US" dirty="0"/>
              <a:t>It meets on </a:t>
            </a:r>
            <a:r>
              <a:rPr lang="en-US" u="sng" dirty="0"/>
              <a:t>Mondays, from 5:00 p.m. to 6:30 p.m.</a:t>
            </a:r>
          </a:p>
          <a:p>
            <a:pPr marL="0" indent="0">
              <a:buNone/>
            </a:pPr>
            <a:r>
              <a:rPr lang="en-US" b="1" dirty="0"/>
              <a:t>A: </a:t>
            </a:r>
            <a:r>
              <a:rPr lang="en-US" dirty="0"/>
              <a:t>Where does it meet?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B: </a:t>
            </a:r>
            <a:r>
              <a:rPr lang="en-US" dirty="0"/>
              <a:t>It meets </a:t>
            </a:r>
            <a:r>
              <a:rPr lang="en-US" u="sng" dirty="0"/>
              <a:t>in the music room, on the second floor.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7100" y="46781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Who  coach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the club?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Mr Quang, a professional guitarist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274" y="5632269"/>
            <a:ext cx="7087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A: </a:t>
            </a:r>
            <a:r>
              <a:rPr lang="en-US" sz="2800" dirty="0"/>
              <a:t>What are the benefits you get when you join the club?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B: </a:t>
            </a:r>
            <a:r>
              <a:rPr lang="en-US" sz="2800" dirty="0"/>
              <a:t>You can </a:t>
            </a:r>
            <a:r>
              <a:rPr lang="en-US" sz="2800" u="sng" dirty="0"/>
              <a:t>enjoy music and make new friends</a:t>
            </a:r>
            <a:r>
              <a:rPr lang="en-US" sz="28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BF1B2-BB61-4933-8C73-37B12B9DF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49"/>
          <a:stretch/>
        </p:blipFill>
        <p:spPr>
          <a:xfrm>
            <a:off x="539852" y="1616908"/>
            <a:ext cx="4288450" cy="30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7101" y="388369"/>
            <a:ext cx="1043387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Ask and answer questions about a club at your school. Report the answers to your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4496" y="4387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281" y="3230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665189" y="1080209"/>
            <a:ext cx="6371097" cy="48037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badminton club at my school meets on </a:t>
            </a:r>
            <a:r>
              <a:rPr lang="en-US" u="sng" dirty="0"/>
              <a:t>Tuesdays, from 4:30 p.m. to 6:00p.m</a:t>
            </a:r>
            <a:r>
              <a:rPr lang="en-US" dirty="0"/>
              <a:t>. It meets </a:t>
            </a:r>
            <a:r>
              <a:rPr lang="en-US" u="sng" dirty="0"/>
              <a:t>in my schoolyard</a:t>
            </a:r>
            <a:r>
              <a:rPr lang="en-US" dirty="0"/>
              <a:t>, </a:t>
            </a:r>
            <a:r>
              <a:rPr lang="en-US" dirty="0" err="1"/>
              <a:t>Mr</a:t>
            </a:r>
            <a:r>
              <a:rPr lang="en-US" dirty="0"/>
              <a:t> Chung , a PE teacher, will coach us. At the club  We can practice playing badminton , sometimes compete between teams and we can make new friends.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3" y="1335126"/>
            <a:ext cx="5397293" cy="38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15457" y="76134"/>
            <a:ext cx="45421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96730" y="1585254"/>
            <a:ext cx="983175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Retell some school clubs they have learned after the lesson and their benefits.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90" y="419602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06942" y="169035"/>
            <a:ext cx="395308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022" y="1391398"/>
            <a:ext cx="10341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/>
              <a:t>Learn by heart vocab.</a:t>
            </a:r>
          </a:p>
          <a:p>
            <a:pPr marL="285750" indent="-285750">
              <a:buFontTx/>
              <a:buChar char="-"/>
            </a:pPr>
            <a:r>
              <a:rPr lang="en-US" sz="4400" dirty="0"/>
              <a:t>Do exercises in the workbook.</a:t>
            </a:r>
          </a:p>
          <a:p>
            <a:r>
              <a:rPr lang="en-US" sz="4400" dirty="0"/>
              <a:t>- Prepare for the next lesson: Unit 3-Skills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887" y="3806687"/>
            <a:ext cx="2930958" cy="27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001128" y="12212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99510" y="35425"/>
            <a:ext cx="187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AD4F0F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71717" y="62495"/>
            <a:ext cx="3389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AD4F0F"/>
                </a:solidFill>
              </a:rPr>
              <a:t>TEENAGERS</a:t>
            </a:r>
            <a:endParaRPr lang="en-US" sz="4800" dirty="0">
              <a:solidFill>
                <a:srgbClr val="AD4F0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1007" y="77162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07" y="2228194"/>
            <a:ext cx="6475535" cy="36653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195504" y="106188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3B87C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08" y="893492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62860" y="1174653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1219370" imgH="1228571" progId="Paint.Picture">
                    <p:embed/>
                  </p:oleObj>
                </mc:Choice>
                <mc:Fallback>
                  <p:oleObj name="Bitmap Image" r:id="rId3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11192135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00588" y="4938990"/>
            <a:ext cx="40610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concentrate (v): </a:t>
            </a:r>
            <a:endParaRPr lang="en-US" sz="44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2080" y="5064933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atin typeface="Arial Narrow" panose="020B0606020202030204" pitchFamily="34" charset="0"/>
              </a:rPr>
              <a:t>tập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trung</a:t>
            </a:r>
            <a:endParaRPr lang="en-US" sz="60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7901" y="5603805"/>
            <a:ext cx="3009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kɒnsntreɪt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418" y="786144"/>
            <a:ext cx="5783494" cy="4278789"/>
          </a:xfrm>
          <a:prstGeom prst="rect">
            <a:avLst/>
          </a:prstGeom>
        </p:spPr>
      </p:pic>
      <p:pic>
        <p:nvPicPr>
          <p:cNvPr id="4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2317" y="5221645"/>
            <a:ext cx="749572" cy="7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6743" y="488599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AD4F0F"/>
                </a:solidFill>
              </a:rPr>
              <a:t>focused (</a:t>
            </a:r>
            <a:r>
              <a:rPr lang="en-US" sz="4400" b="1" dirty="0" err="1">
                <a:solidFill>
                  <a:srgbClr val="AD4F0F"/>
                </a:solidFill>
              </a:rPr>
              <a:t>adj</a:t>
            </a:r>
            <a:r>
              <a:rPr lang="en-US" sz="4400" b="1" dirty="0">
                <a:solidFill>
                  <a:srgbClr val="AD4F0F"/>
                </a:solidFill>
              </a:rPr>
              <a:t>):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275" y="5011449"/>
            <a:ext cx="649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atin typeface="Arial Narrow" panose="020B0606020202030204" pitchFamily="34" charset="0"/>
              </a:rPr>
              <a:t>chuyên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tâm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tập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trung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0694" y="5649362"/>
            <a:ext cx="2378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fəʊkəst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0" name="Picture 2" descr="Infographic: How To Focus At Work In The Age Of Distrac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39" y="794105"/>
            <a:ext cx="6213083" cy="41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ocu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2108" y="5452901"/>
            <a:ext cx="695734" cy="695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12420" y="4702384"/>
            <a:ext cx="268947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craft (n):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7884" y="4915393"/>
            <a:ext cx="7362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Arial Narrow" panose="020B0606020202030204" pitchFamily="34" charset="0"/>
              </a:rPr>
              <a:t>(</a:t>
            </a:r>
            <a:r>
              <a:rPr lang="en-US" sz="4400" b="1" dirty="0" err="1">
                <a:latin typeface="Arial Narrow" panose="020B0606020202030204" pitchFamily="34" charset="0"/>
              </a:rPr>
              <a:t>nghề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đồ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kỹ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nghệ</a:t>
            </a:r>
            <a:r>
              <a:rPr lang="en-US" sz="4400" b="1" dirty="0">
                <a:latin typeface="Arial Narrow" panose="020B0606020202030204" pitchFamily="34" charset="0"/>
              </a:rPr>
              <a:t>) </a:t>
            </a:r>
            <a:r>
              <a:rPr lang="en-US" sz="4400" b="1" dirty="0" err="1">
                <a:latin typeface="Arial Narrow" panose="020B0606020202030204" pitchFamily="34" charset="0"/>
              </a:rPr>
              <a:t>thủ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công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4323" y="5513122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krɑːft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811" y="667312"/>
            <a:ext cx="6077703" cy="4035072"/>
          </a:xfrm>
          <a:prstGeom prst="rect">
            <a:avLst/>
          </a:prstGeom>
        </p:spPr>
      </p:pic>
      <p:pic>
        <p:nvPicPr>
          <p:cNvPr id="5" name="craf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175" y="4961388"/>
            <a:ext cx="723446" cy="7234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6430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08532" y="4888219"/>
            <a:ext cx="479021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beforehand (</a:t>
            </a:r>
            <a:r>
              <a:rPr lang="en-US" sz="4400" b="1" dirty="0" err="1">
                <a:solidFill>
                  <a:srgbClr val="AD4F0F"/>
                </a:solidFill>
              </a:rPr>
              <a:t>adv</a:t>
            </a:r>
            <a:r>
              <a:rPr lang="en-US" sz="4400" b="1" dirty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6372" y="4986679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latin typeface="Arial Narrow" panose="020B0606020202030204" pitchFamily="34" charset="0"/>
              </a:rPr>
              <a:t>trước</a:t>
            </a:r>
            <a:endParaRPr lang="en-US" sz="138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7738" y="5617884"/>
            <a:ext cx="2965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bɪˈfɔːhænd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9157"/>
          <a:stretch/>
        </p:blipFill>
        <p:spPr>
          <a:xfrm>
            <a:off x="2723415" y="529076"/>
            <a:ext cx="7315553" cy="4148683"/>
          </a:xfrm>
          <a:prstGeom prst="rect">
            <a:avLst/>
          </a:prstGeom>
        </p:spPr>
      </p:pic>
      <p:pic>
        <p:nvPicPr>
          <p:cNvPr id="4" name="before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321" y="4888219"/>
            <a:ext cx="775698" cy="7756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00588" y="4661881"/>
            <a:ext cx="3802647" cy="7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practical (</a:t>
            </a:r>
            <a:r>
              <a:rPr lang="en-US" sz="4400" b="1" dirty="0" err="1">
                <a:solidFill>
                  <a:srgbClr val="AD4F0F"/>
                </a:solidFill>
              </a:rPr>
              <a:t>adj</a:t>
            </a:r>
            <a:r>
              <a:rPr lang="en-US" sz="4400" b="1" dirty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5771" y="4826640"/>
            <a:ext cx="4890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atin typeface="Arial Narrow" panose="020B0606020202030204" pitchFamily="34" charset="0"/>
              </a:rPr>
              <a:t>thực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tế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thực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tiễn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482" y="5430297"/>
            <a:ext cx="2585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præktɪkl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186" y="834348"/>
            <a:ext cx="6670735" cy="3916803"/>
          </a:xfrm>
          <a:prstGeom prst="rect">
            <a:avLst/>
          </a:prstGeom>
        </p:spPr>
      </p:pic>
      <p:pic>
        <p:nvPicPr>
          <p:cNvPr id="5" name="practi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458" y="4787689"/>
            <a:ext cx="662486" cy="6624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437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75684"/>
              </p:ext>
            </p:extLst>
          </p:nvPr>
        </p:nvGraphicFramePr>
        <p:xfrm>
          <a:off x="778504" y="1537492"/>
          <a:ext cx="10770027" cy="38075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140255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1. concentrate (v)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/ˈkɒnsntreɪt/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2. focused (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chuyên</a:t>
                      </a:r>
                      <a:r>
                        <a:rPr lang="en-US" sz="3200" baseline="0">
                          <a:effectLst/>
                          <a:latin typeface="+mn-lt"/>
                        </a:rPr>
                        <a:t> tâm, 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3. craft (n)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krɑːft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thủ công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4. beforehand (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adv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/bɪˈfɔːhænd/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trước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5862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3200">
                          <a:effectLst/>
                          <a:latin typeface="+mn-lt"/>
                        </a:rPr>
                        <a:t>. practical (adj)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/ˈpræktɪkl/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+mn-lt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tế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tiễn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26713" y="164435"/>
            <a:ext cx="435684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*VOCABULARY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9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1811" y="2164190"/>
            <a:ext cx="566693" cy="566693"/>
          </a:xfrm>
          <a:prstGeom prst="rect">
            <a:avLst/>
          </a:prstGeom>
        </p:spPr>
      </p:pic>
      <p:pic>
        <p:nvPicPr>
          <p:cNvPr id="20" name="focus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1811" y="2842590"/>
            <a:ext cx="581341" cy="581341"/>
          </a:xfrm>
          <a:prstGeom prst="rect">
            <a:avLst/>
          </a:prstGeom>
        </p:spPr>
      </p:pic>
      <p:pic>
        <p:nvPicPr>
          <p:cNvPr id="21" name="craf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1811" y="3535638"/>
            <a:ext cx="566691" cy="566691"/>
          </a:xfrm>
          <a:prstGeom prst="rect">
            <a:avLst/>
          </a:prstGeom>
        </p:spPr>
      </p:pic>
      <p:pic>
        <p:nvPicPr>
          <p:cNvPr id="22" name="beforeha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1811" y="4177193"/>
            <a:ext cx="589371" cy="589371"/>
          </a:xfrm>
          <a:prstGeom prst="rect">
            <a:avLst/>
          </a:prstGeom>
        </p:spPr>
      </p:pic>
      <p:pic>
        <p:nvPicPr>
          <p:cNvPr id="23" name="practica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3396" y="4811077"/>
            <a:ext cx="58778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5769</TotalTime>
  <Words>1566</Words>
  <Application>Microsoft Office PowerPoint</Application>
  <PresentationFormat>Widescreen</PresentationFormat>
  <Paragraphs>241</Paragraphs>
  <Slides>30</Slides>
  <Notes>20</Notes>
  <HiddenSlides>0</HiddenSlides>
  <MMClips>11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.VnTifani HeavyH</vt:lpstr>
      <vt:lpstr>Arial</vt:lpstr>
      <vt:lpstr>Arial Black</vt:lpstr>
      <vt:lpstr>Arial Narrow</vt:lpstr>
      <vt:lpstr>Bahnschrift SemiBold SemiConden</vt:lpstr>
      <vt:lpstr>Calibri</vt:lpstr>
      <vt:lpstr>Calibri Light</vt:lpstr>
      <vt:lpstr>Myriad Pro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Nguyen</cp:lastModifiedBy>
  <cp:revision>316</cp:revision>
  <dcterms:created xsi:type="dcterms:W3CDTF">2020-12-09T02:04:09Z</dcterms:created>
  <dcterms:modified xsi:type="dcterms:W3CDTF">2024-10-26T01:39:52Z</dcterms:modified>
</cp:coreProperties>
</file>